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F8CA7-C9D9-40C9-B3C2-B78A1521B7D7}" type="doc">
      <dgm:prSet loTypeId="urn:microsoft.com/office/officeart/2005/8/layout/pyramid2" loCatId="pyramid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en-IN"/>
        </a:p>
      </dgm:t>
    </dgm:pt>
    <dgm:pt modelId="{1DCF003B-57DD-41AB-84C6-23D724193641}">
      <dgm:prSet/>
      <dgm:spPr/>
      <dgm:t>
        <a:bodyPr/>
        <a:lstStyle/>
        <a:p>
          <a:pPr rtl="0"/>
          <a:r>
            <a:rPr lang="en-IN" b="1" dirty="0" smtClean="0"/>
            <a:t>Increases Clicks to Website: It sends people to important sections of your website</a:t>
          </a:r>
          <a:endParaRPr lang="en-IN" b="1" dirty="0"/>
        </a:p>
      </dgm:t>
    </dgm:pt>
    <dgm:pt modelId="{14179DF5-4E71-4A2F-A745-F3B0BE612E71}" type="parTrans" cxnId="{C47A8C43-A0FD-4238-B93F-56EAA905C244}">
      <dgm:prSet/>
      <dgm:spPr/>
      <dgm:t>
        <a:bodyPr/>
        <a:lstStyle/>
        <a:p>
          <a:endParaRPr lang="en-IN"/>
        </a:p>
      </dgm:t>
    </dgm:pt>
    <dgm:pt modelId="{6159E371-A94F-4F96-9F35-BD669507CFD7}" type="sibTrans" cxnId="{C47A8C43-A0FD-4238-B93F-56EAA905C244}">
      <dgm:prSet/>
      <dgm:spPr/>
      <dgm:t>
        <a:bodyPr/>
        <a:lstStyle/>
        <a:p>
          <a:endParaRPr lang="en-IN"/>
        </a:p>
      </dgm:t>
    </dgm:pt>
    <dgm:pt modelId="{E9D27163-FC4D-40AE-AD35-33469F8E0298}">
      <dgm:prSet/>
      <dgm:spPr/>
      <dgm:t>
        <a:bodyPr/>
        <a:lstStyle/>
        <a:p>
          <a:pPr rtl="0"/>
          <a:r>
            <a:rPr lang="en-IN" b="1" dirty="0" smtClean="0"/>
            <a:t>Leads to higher no. Of Website Conversions</a:t>
          </a:r>
          <a:endParaRPr lang="en-IN" b="1" dirty="0"/>
        </a:p>
      </dgm:t>
    </dgm:pt>
    <dgm:pt modelId="{5653A0E5-3194-4BF8-9A5D-E56E12123E75}" type="parTrans" cxnId="{AD4A6C4D-D49F-4F64-8EF3-0BD4231C06BE}">
      <dgm:prSet/>
      <dgm:spPr/>
      <dgm:t>
        <a:bodyPr/>
        <a:lstStyle/>
        <a:p>
          <a:endParaRPr lang="en-IN"/>
        </a:p>
      </dgm:t>
    </dgm:pt>
    <dgm:pt modelId="{8159A1FC-952E-40F5-9A93-62B97A59A901}" type="sibTrans" cxnId="{AD4A6C4D-D49F-4F64-8EF3-0BD4231C06BE}">
      <dgm:prSet/>
      <dgm:spPr/>
      <dgm:t>
        <a:bodyPr/>
        <a:lstStyle/>
        <a:p>
          <a:endParaRPr lang="en-IN"/>
        </a:p>
      </dgm:t>
    </dgm:pt>
    <dgm:pt modelId="{093A07DE-B20E-4165-B227-B15138FC5ACA}">
      <dgm:prSet/>
      <dgm:spPr/>
      <dgm:t>
        <a:bodyPr/>
        <a:lstStyle/>
        <a:p>
          <a:pPr rtl="0"/>
          <a:r>
            <a:rPr lang="en-IN" b="1" dirty="0" smtClean="0"/>
            <a:t>Get more activity on your mobile app</a:t>
          </a:r>
          <a:endParaRPr lang="en-IN" b="1" dirty="0"/>
        </a:p>
      </dgm:t>
    </dgm:pt>
    <dgm:pt modelId="{7A4E56D4-8585-4CAA-B4B2-3CDDEDAA9796}" type="parTrans" cxnId="{3BA0F55B-96D5-49BB-8D99-54627B7ACF51}">
      <dgm:prSet/>
      <dgm:spPr/>
      <dgm:t>
        <a:bodyPr/>
        <a:lstStyle/>
        <a:p>
          <a:endParaRPr lang="en-IN"/>
        </a:p>
      </dgm:t>
    </dgm:pt>
    <dgm:pt modelId="{608C5C61-9F10-4334-B386-D88A78CFF036}" type="sibTrans" cxnId="{3BA0F55B-96D5-49BB-8D99-54627B7ACF51}">
      <dgm:prSet/>
      <dgm:spPr/>
      <dgm:t>
        <a:bodyPr/>
        <a:lstStyle/>
        <a:p>
          <a:endParaRPr lang="en-IN"/>
        </a:p>
      </dgm:t>
    </dgm:pt>
    <dgm:pt modelId="{33C0B1F3-8164-420D-BA2C-23F092EC2926}">
      <dgm:prSet/>
      <dgm:spPr/>
      <dgm:t>
        <a:bodyPr/>
        <a:lstStyle/>
        <a:p>
          <a:pPr rtl="0"/>
          <a:r>
            <a:rPr lang="en-IN" b="1" dirty="0" smtClean="0"/>
            <a:t>Get more Video Views</a:t>
          </a:r>
          <a:endParaRPr lang="en-IN" b="1" dirty="0"/>
        </a:p>
      </dgm:t>
    </dgm:pt>
    <dgm:pt modelId="{7CAE6129-4578-478C-9DEE-38005B0794E7}" type="parTrans" cxnId="{41EC2099-3A4A-4F02-84A3-9F189FFE33E0}">
      <dgm:prSet/>
      <dgm:spPr/>
      <dgm:t>
        <a:bodyPr/>
        <a:lstStyle/>
        <a:p>
          <a:endParaRPr lang="en-IN"/>
        </a:p>
      </dgm:t>
    </dgm:pt>
    <dgm:pt modelId="{76D5341D-E52C-4B77-9F92-D13EA72E8C8D}" type="sibTrans" cxnId="{41EC2099-3A4A-4F02-84A3-9F189FFE33E0}">
      <dgm:prSet/>
      <dgm:spPr/>
      <dgm:t>
        <a:bodyPr/>
        <a:lstStyle/>
        <a:p>
          <a:endParaRPr lang="en-IN"/>
        </a:p>
      </dgm:t>
    </dgm:pt>
    <dgm:pt modelId="{ECC42731-E2AB-4145-9F4C-27D67F197FED}">
      <dgm:prSet/>
      <dgm:spPr/>
      <dgm:t>
        <a:bodyPr/>
        <a:lstStyle/>
        <a:p>
          <a:pPr rtl="0"/>
          <a:r>
            <a:rPr lang="en-IN" b="1" dirty="0" smtClean="0"/>
            <a:t>Achieve predictable reach and greater control over message frequency</a:t>
          </a:r>
          <a:endParaRPr lang="en-IN" b="1" dirty="0"/>
        </a:p>
      </dgm:t>
    </dgm:pt>
    <dgm:pt modelId="{A7920DB8-130D-4CD9-B4A9-FA6F4C008A7E}" type="parTrans" cxnId="{CE4B5222-6BBD-4CD3-994D-8B8427279AA4}">
      <dgm:prSet/>
      <dgm:spPr/>
      <dgm:t>
        <a:bodyPr/>
        <a:lstStyle/>
        <a:p>
          <a:endParaRPr lang="en-IN"/>
        </a:p>
      </dgm:t>
    </dgm:pt>
    <dgm:pt modelId="{E14817A3-9D46-48A0-A365-430D2207A301}" type="sibTrans" cxnId="{CE4B5222-6BBD-4CD3-994D-8B8427279AA4}">
      <dgm:prSet/>
      <dgm:spPr/>
      <dgm:t>
        <a:bodyPr/>
        <a:lstStyle/>
        <a:p>
          <a:endParaRPr lang="en-IN"/>
        </a:p>
      </dgm:t>
    </dgm:pt>
    <dgm:pt modelId="{FCFC5B8E-3116-496E-842D-F8A7895FF35D}">
      <dgm:prSet/>
      <dgm:spPr/>
      <dgm:t>
        <a:bodyPr/>
        <a:lstStyle/>
        <a:p>
          <a:pPr rtl="0"/>
          <a:r>
            <a:rPr lang="en-IN" b="1" dirty="0" smtClean="0"/>
            <a:t>Page Post Engagement - Get people to engage with your ad</a:t>
          </a:r>
          <a:endParaRPr lang="en-IN" b="1" dirty="0"/>
        </a:p>
      </dgm:t>
    </dgm:pt>
    <dgm:pt modelId="{30833C95-F92C-4F04-876B-25ECC8AE7D04}" type="parTrans" cxnId="{8F772E04-4C2B-410E-BE7B-8E24D50EB35A}">
      <dgm:prSet/>
      <dgm:spPr/>
      <dgm:t>
        <a:bodyPr/>
        <a:lstStyle/>
        <a:p>
          <a:endParaRPr lang="en-IN"/>
        </a:p>
      </dgm:t>
    </dgm:pt>
    <dgm:pt modelId="{9AC5A12E-D603-422E-BD65-DD40E785843F}" type="sibTrans" cxnId="{8F772E04-4C2B-410E-BE7B-8E24D50EB35A}">
      <dgm:prSet/>
      <dgm:spPr/>
      <dgm:t>
        <a:bodyPr/>
        <a:lstStyle/>
        <a:p>
          <a:endParaRPr lang="en-IN"/>
        </a:p>
      </dgm:t>
    </dgm:pt>
    <dgm:pt modelId="{388F2F39-7101-424A-8953-8CDCB3F050EA}">
      <dgm:prSet/>
      <dgm:spPr/>
      <dgm:t>
        <a:bodyPr/>
        <a:lstStyle/>
        <a:p>
          <a:pPr rtl="0"/>
          <a:r>
            <a:rPr lang="en-IN" b="1" dirty="0" smtClean="0"/>
            <a:t>Drive mass awareness to a broad audience with guaranteed impressions</a:t>
          </a:r>
          <a:endParaRPr lang="en-IN" b="1" dirty="0"/>
        </a:p>
      </dgm:t>
    </dgm:pt>
    <dgm:pt modelId="{C3E7473A-7930-4E8F-A0B1-B85F74983963}" type="parTrans" cxnId="{AA4E7D37-9B35-472F-8EA8-C6C069CE8B79}">
      <dgm:prSet/>
      <dgm:spPr/>
      <dgm:t>
        <a:bodyPr/>
        <a:lstStyle/>
        <a:p>
          <a:endParaRPr lang="en-IN"/>
        </a:p>
      </dgm:t>
    </dgm:pt>
    <dgm:pt modelId="{6ADDE0E5-67D9-4188-BFD4-23D5300EA288}" type="sibTrans" cxnId="{AA4E7D37-9B35-472F-8EA8-C6C069CE8B79}">
      <dgm:prSet/>
      <dgm:spPr/>
      <dgm:t>
        <a:bodyPr/>
        <a:lstStyle/>
        <a:p>
          <a:endParaRPr lang="en-IN"/>
        </a:p>
      </dgm:t>
    </dgm:pt>
    <dgm:pt modelId="{20045FA3-133B-4A60-8B96-2F864B98E2DF}" type="pres">
      <dgm:prSet presAssocID="{61FF8CA7-C9D9-40C9-B3C2-B78A1521B7D7}" presName="compositeShape" presStyleCnt="0">
        <dgm:presLayoutVars>
          <dgm:dir/>
          <dgm:resizeHandles/>
        </dgm:presLayoutVars>
      </dgm:prSet>
      <dgm:spPr/>
    </dgm:pt>
    <dgm:pt modelId="{3106245E-0B9A-4614-A9E4-35F23760FAA4}" type="pres">
      <dgm:prSet presAssocID="{61FF8CA7-C9D9-40C9-B3C2-B78A1521B7D7}" presName="pyramid" presStyleLbl="node1" presStyleIdx="0" presStyleCnt="1"/>
      <dgm:spPr/>
    </dgm:pt>
    <dgm:pt modelId="{A9C3A662-2ED1-4528-8859-A26E8B43E449}" type="pres">
      <dgm:prSet presAssocID="{61FF8CA7-C9D9-40C9-B3C2-B78A1521B7D7}" presName="theList" presStyleCnt="0"/>
      <dgm:spPr/>
    </dgm:pt>
    <dgm:pt modelId="{4E83ACC8-9D96-4673-8F31-45CDC56A6313}" type="pres">
      <dgm:prSet presAssocID="{1DCF003B-57DD-41AB-84C6-23D724193641}" presName="aNode" presStyleLbl="fgAcc1" presStyleIdx="0" presStyleCnt="7">
        <dgm:presLayoutVars>
          <dgm:bulletEnabled val="1"/>
        </dgm:presLayoutVars>
      </dgm:prSet>
      <dgm:spPr/>
    </dgm:pt>
    <dgm:pt modelId="{BBCFABEC-702E-4EF2-A6EF-7C2F13418258}" type="pres">
      <dgm:prSet presAssocID="{1DCF003B-57DD-41AB-84C6-23D724193641}" presName="aSpace" presStyleCnt="0"/>
      <dgm:spPr/>
    </dgm:pt>
    <dgm:pt modelId="{7E34A9C6-783F-40F6-BFA6-D3A00EB38D91}" type="pres">
      <dgm:prSet presAssocID="{E9D27163-FC4D-40AE-AD35-33469F8E0298}" presName="aNode" presStyleLbl="fgAcc1" presStyleIdx="1" presStyleCnt="7">
        <dgm:presLayoutVars>
          <dgm:bulletEnabled val="1"/>
        </dgm:presLayoutVars>
      </dgm:prSet>
      <dgm:spPr/>
    </dgm:pt>
    <dgm:pt modelId="{394E33E3-FBE2-4206-931C-EDC6FE3FE60E}" type="pres">
      <dgm:prSet presAssocID="{E9D27163-FC4D-40AE-AD35-33469F8E0298}" presName="aSpace" presStyleCnt="0"/>
      <dgm:spPr/>
    </dgm:pt>
    <dgm:pt modelId="{CAB813F8-DA4E-4234-AEAA-3F0B627D31C6}" type="pres">
      <dgm:prSet presAssocID="{093A07DE-B20E-4165-B227-B15138FC5ACA}" presName="aNode" presStyleLbl="fgAcc1" presStyleIdx="2" presStyleCnt="7">
        <dgm:presLayoutVars>
          <dgm:bulletEnabled val="1"/>
        </dgm:presLayoutVars>
      </dgm:prSet>
      <dgm:spPr/>
    </dgm:pt>
    <dgm:pt modelId="{090DF643-083A-4851-AE2B-5BC0374B4D6D}" type="pres">
      <dgm:prSet presAssocID="{093A07DE-B20E-4165-B227-B15138FC5ACA}" presName="aSpace" presStyleCnt="0"/>
      <dgm:spPr/>
    </dgm:pt>
    <dgm:pt modelId="{D67C17D1-51CE-4B5D-B419-7028C96EDC35}" type="pres">
      <dgm:prSet presAssocID="{33C0B1F3-8164-420D-BA2C-23F092EC2926}" presName="aNode" presStyleLbl="fgAcc1" presStyleIdx="3" presStyleCnt="7">
        <dgm:presLayoutVars>
          <dgm:bulletEnabled val="1"/>
        </dgm:presLayoutVars>
      </dgm:prSet>
      <dgm:spPr/>
    </dgm:pt>
    <dgm:pt modelId="{87B27614-2540-4612-A04B-6B19366D5E13}" type="pres">
      <dgm:prSet presAssocID="{33C0B1F3-8164-420D-BA2C-23F092EC2926}" presName="aSpace" presStyleCnt="0"/>
      <dgm:spPr/>
    </dgm:pt>
    <dgm:pt modelId="{9E811092-5E19-4965-B661-07DC6A84FF18}" type="pres">
      <dgm:prSet presAssocID="{ECC42731-E2AB-4145-9F4C-27D67F197FED}" presName="aNode" presStyleLbl="fgAcc1" presStyleIdx="4" presStyleCnt="7">
        <dgm:presLayoutVars>
          <dgm:bulletEnabled val="1"/>
        </dgm:presLayoutVars>
      </dgm:prSet>
      <dgm:spPr/>
    </dgm:pt>
    <dgm:pt modelId="{A4D85ADA-507F-49E1-A37C-3B9C85CEE4B0}" type="pres">
      <dgm:prSet presAssocID="{ECC42731-E2AB-4145-9F4C-27D67F197FED}" presName="aSpace" presStyleCnt="0"/>
      <dgm:spPr/>
    </dgm:pt>
    <dgm:pt modelId="{9D085215-59A1-4AAC-9548-0E0B450F5F44}" type="pres">
      <dgm:prSet presAssocID="{FCFC5B8E-3116-496E-842D-F8A7895FF35D}" presName="aNode" presStyleLbl="fgAcc1" presStyleIdx="5" presStyleCnt="7">
        <dgm:presLayoutVars>
          <dgm:bulletEnabled val="1"/>
        </dgm:presLayoutVars>
      </dgm:prSet>
      <dgm:spPr/>
    </dgm:pt>
    <dgm:pt modelId="{F5B98BEB-E807-4232-AF8E-9EB6394A24A9}" type="pres">
      <dgm:prSet presAssocID="{FCFC5B8E-3116-496E-842D-F8A7895FF35D}" presName="aSpace" presStyleCnt="0"/>
      <dgm:spPr/>
    </dgm:pt>
    <dgm:pt modelId="{DE0A2FAB-508C-4134-8685-21AD716AC966}" type="pres">
      <dgm:prSet presAssocID="{388F2F39-7101-424A-8953-8CDCB3F050EA}" presName="aNode" presStyleLbl="fgAcc1" presStyleIdx="6" presStyleCnt="7">
        <dgm:presLayoutVars>
          <dgm:bulletEnabled val="1"/>
        </dgm:presLayoutVars>
      </dgm:prSet>
      <dgm:spPr/>
    </dgm:pt>
    <dgm:pt modelId="{FF8A9BA4-DCEC-41F2-82B5-054F1C3BF916}" type="pres">
      <dgm:prSet presAssocID="{388F2F39-7101-424A-8953-8CDCB3F050EA}" presName="aSpace" presStyleCnt="0"/>
      <dgm:spPr/>
    </dgm:pt>
  </dgm:ptLst>
  <dgm:cxnLst>
    <dgm:cxn modelId="{F35B5C21-9E9F-41F7-B9EA-8C3F7C459B67}" type="presOf" srcId="{388F2F39-7101-424A-8953-8CDCB3F050EA}" destId="{DE0A2FAB-508C-4134-8685-21AD716AC966}" srcOrd="0" destOrd="0" presId="urn:microsoft.com/office/officeart/2005/8/layout/pyramid2"/>
    <dgm:cxn modelId="{431962CF-52CE-473B-853B-639A75DE0922}" type="presOf" srcId="{093A07DE-B20E-4165-B227-B15138FC5ACA}" destId="{CAB813F8-DA4E-4234-AEAA-3F0B627D31C6}" srcOrd="0" destOrd="0" presId="urn:microsoft.com/office/officeart/2005/8/layout/pyramid2"/>
    <dgm:cxn modelId="{CE4B5222-6BBD-4CD3-994D-8B8427279AA4}" srcId="{61FF8CA7-C9D9-40C9-B3C2-B78A1521B7D7}" destId="{ECC42731-E2AB-4145-9F4C-27D67F197FED}" srcOrd="4" destOrd="0" parTransId="{A7920DB8-130D-4CD9-B4A9-FA6F4C008A7E}" sibTransId="{E14817A3-9D46-48A0-A365-430D2207A301}"/>
    <dgm:cxn modelId="{D660B5DD-E8E3-45B8-9F4B-A20E0E55076A}" type="presOf" srcId="{FCFC5B8E-3116-496E-842D-F8A7895FF35D}" destId="{9D085215-59A1-4AAC-9548-0E0B450F5F44}" srcOrd="0" destOrd="0" presId="urn:microsoft.com/office/officeart/2005/8/layout/pyramid2"/>
    <dgm:cxn modelId="{AD4A6C4D-D49F-4F64-8EF3-0BD4231C06BE}" srcId="{61FF8CA7-C9D9-40C9-B3C2-B78A1521B7D7}" destId="{E9D27163-FC4D-40AE-AD35-33469F8E0298}" srcOrd="1" destOrd="0" parTransId="{5653A0E5-3194-4BF8-9A5D-E56E12123E75}" sibTransId="{8159A1FC-952E-40F5-9A93-62B97A59A901}"/>
    <dgm:cxn modelId="{3BA0F55B-96D5-49BB-8D99-54627B7ACF51}" srcId="{61FF8CA7-C9D9-40C9-B3C2-B78A1521B7D7}" destId="{093A07DE-B20E-4165-B227-B15138FC5ACA}" srcOrd="2" destOrd="0" parTransId="{7A4E56D4-8585-4CAA-B4B2-3CDDEDAA9796}" sibTransId="{608C5C61-9F10-4334-B386-D88A78CFF036}"/>
    <dgm:cxn modelId="{8F772E04-4C2B-410E-BE7B-8E24D50EB35A}" srcId="{61FF8CA7-C9D9-40C9-B3C2-B78A1521B7D7}" destId="{FCFC5B8E-3116-496E-842D-F8A7895FF35D}" srcOrd="5" destOrd="0" parTransId="{30833C95-F92C-4F04-876B-25ECC8AE7D04}" sibTransId="{9AC5A12E-D603-422E-BD65-DD40E785843F}"/>
    <dgm:cxn modelId="{AA4E7D37-9B35-472F-8EA8-C6C069CE8B79}" srcId="{61FF8CA7-C9D9-40C9-B3C2-B78A1521B7D7}" destId="{388F2F39-7101-424A-8953-8CDCB3F050EA}" srcOrd="6" destOrd="0" parTransId="{C3E7473A-7930-4E8F-A0B1-B85F74983963}" sibTransId="{6ADDE0E5-67D9-4188-BFD4-23D5300EA288}"/>
    <dgm:cxn modelId="{A41A292B-5F5F-4827-AA26-25D29B83878C}" type="presOf" srcId="{ECC42731-E2AB-4145-9F4C-27D67F197FED}" destId="{9E811092-5E19-4965-B661-07DC6A84FF18}" srcOrd="0" destOrd="0" presId="urn:microsoft.com/office/officeart/2005/8/layout/pyramid2"/>
    <dgm:cxn modelId="{41EC2099-3A4A-4F02-84A3-9F189FFE33E0}" srcId="{61FF8CA7-C9D9-40C9-B3C2-B78A1521B7D7}" destId="{33C0B1F3-8164-420D-BA2C-23F092EC2926}" srcOrd="3" destOrd="0" parTransId="{7CAE6129-4578-478C-9DEE-38005B0794E7}" sibTransId="{76D5341D-E52C-4B77-9F92-D13EA72E8C8D}"/>
    <dgm:cxn modelId="{B206717F-E02E-420C-A11B-402352E9D28A}" type="presOf" srcId="{1DCF003B-57DD-41AB-84C6-23D724193641}" destId="{4E83ACC8-9D96-4673-8F31-45CDC56A6313}" srcOrd="0" destOrd="0" presId="urn:microsoft.com/office/officeart/2005/8/layout/pyramid2"/>
    <dgm:cxn modelId="{FD7A61C7-7305-4CD1-B2B7-B5E7B7F34069}" type="presOf" srcId="{33C0B1F3-8164-420D-BA2C-23F092EC2926}" destId="{D67C17D1-51CE-4B5D-B419-7028C96EDC35}" srcOrd="0" destOrd="0" presId="urn:microsoft.com/office/officeart/2005/8/layout/pyramid2"/>
    <dgm:cxn modelId="{C47A8C43-A0FD-4238-B93F-56EAA905C244}" srcId="{61FF8CA7-C9D9-40C9-B3C2-B78A1521B7D7}" destId="{1DCF003B-57DD-41AB-84C6-23D724193641}" srcOrd="0" destOrd="0" parTransId="{14179DF5-4E71-4A2F-A745-F3B0BE612E71}" sibTransId="{6159E371-A94F-4F96-9F35-BD669507CFD7}"/>
    <dgm:cxn modelId="{9461010A-7160-4839-855D-2C2D67D4270D}" type="presOf" srcId="{61FF8CA7-C9D9-40C9-B3C2-B78A1521B7D7}" destId="{20045FA3-133B-4A60-8B96-2F864B98E2DF}" srcOrd="0" destOrd="0" presId="urn:microsoft.com/office/officeart/2005/8/layout/pyramid2"/>
    <dgm:cxn modelId="{EECEB538-4E9D-42D5-A3B5-11247700F96B}" type="presOf" srcId="{E9D27163-FC4D-40AE-AD35-33469F8E0298}" destId="{7E34A9C6-783F-40F6-BFA6-D3A00EB38D91}" srcOrd="0" destOrd="0" presId="urn:microsoft.com/office/officeart/2005/8/layout/pyramid2"/>
    <dgm:cxn modelId="{8F4837BF-DDA4-44DD-BCDE-5D6D9A54252A}" type="presParOf" srcId="{20045FA3-133B-4A60-8B96-2F864B98E2DF}" destId="{3106245E-0B9A-4614-A9E4-35F23760FAA4}" srcOrd="0" destOrd="0" presId="urn:microsoft.com/office/officeart/2005/8/layout/pyramid2"/>
    <dgm:cxn modelId="{9FAB077A-0090-4848-9F07-9B6D9DAEAE1B}" type="presParOf" srcId="{20045FA3-133B-4A60-8B96-2F864B98E2DF}" destId="{A9C3A662-2ED1-4528-8859-A26E8B43E449}" srcOrd="1" destOrd="0" presId="urn:microsoft.com/office/officeart/2005/8/layout/pyramid2"/>
    <dgm:cxn modelId="{CDDB03C0-FC06-49C9-9053-F254032B6FE2}" type="presParOf" srcId="{A9C3A662-2ED1-4528-8859-A26E8B43E449}" destId="{4E83ACC8-9D96-4673-8F31-45CDC56A6313}" srcOrd="0" destOrd="0" presId="urn:microsoft.com/office/officeart/2005/8/layout/pyramid2"/>
    <dgm:cxn modelId="{521A1034-6BAF-4BF9-BD1E-BB5D7061A641}" type="presParOf" srcId="{A9C3A662-2ED1-4528-8859-A26E8B43E449}" destId="{BBCFABEC-702E-4EF2-A6EF-7C2F13418258}" srcOrd="1" destOrd="0" presId="urn:microsoft.com/office/officeart/2005/8/layout/pyramid2"/>
    <dgm:cxn modelId="{AD8BCB0D-6407-49E0-BEB5-096CFA3D5D6C}" type="presParOf" srcId="{A9C3A662-2ED1-4528-8859-A26E8B43E449}" destId="{7E34A9C6-783F-40F6-BFA6-D3A00EB38D91}" srcOrd="2" destOrd="0" presId="urn:microsoft.com/office/officeart/2005/8/layout/pyramid2"/>
    <dgm:cxn modelId="{4B7F2DDA-33FE-46D4-938B-59FC57B4999D}" type="presParOf" srcId="{A9C3A662-2ED1-4528-8859-A26E8B43E449}" destId="{394E33E3-FBE2-4206-931C-EDC6FE3FE60E}" srcOrd="3" destOrd="0" presId="urn:microsoft.com/office/officeart/2005/8/layout/pyramid2"/>
    <dgm:cxn modelId="{0C88833E-E01B-4E07-986A-B290F0CB74B5}" type="presParOf" srcId="{A9C3A662-2ED1-4528-8859-A26E8B43E449}" destId="{CAB813F8-DA4E-4234-AEAA-3F0B627D31C6}" srcOrd="4" destOrd="0" presId="urn:microsoft.com/office/officeart/2005/8/layout/pyramid2"/>
    <dgm:cxn modelId="{F2C090E8-D259-4B18-9C19-032BCFE786F0}" type="presParOf" srcId="{A9C3A662-2ED1-4528-8859-A26E8B43E449}" destId="{090DF643-083A-4851-AE2B-5BC0374B4D6D}" srcOrd="5" destOrd="0" presId="urn:microsoft.com/office/officeart/2005/8/layout/pyramid2"/>
    <dgm:cxn modelId="{628FC5D0-3E57-4B20-9986-B8A131E758A8}" type="presParOf" srcId="{A9C3A662-2ED1-4528-8859-A26E8B43E449}" destId="{D67C17D1-51CE-4B5D-B419-7028C96EDC35}" srcOrd="6" destOrd="0" presId="urn:microsoft.com/office/officeart/2005/8/layout/pyramid2"/>
    <dgm:cxn modelId="{7BB8475C-CBAE-4239-8CD7-C5899BF510DC}" type="presParOf" srcId="{A9C3A662-2ED1-4528-8859-A26E8B43E449}" destId="{87B27614-2540-4612-A04B-6B19366D5E13}" srcOrd="7" destOrd="0" presId="urn:microsoft.com/office/officeart/2005/8/layout/pyramid2"/>
    <dgm:cxn modelId="{999D456D-C250-4597-8E30-28709635FBF6}" type="presParOf" srcId="{A9C3A662-2ED1-4528-8859-A26E8B43E449}" destId="{9E811092-5E19-4965-B661-07DC6A84FF18}" srcOrd="8" destOrd="0" presId="urn:microsoft.com/office/officeart/2005/8/layout/pyramid2"/>
    <dgm:cxn modelId="{8E1FC797-B2EF-4772-8FAD-DDF618393A9A}" type="presParOf" srcId="{A9C3A662-2ED1-4528-8859-A26E8B43E449}" destId="{A4D85ADA-507F-49E1-A37C-3B9C85CEE4B0}" srcOrd="9" destOrd="0" presId="urn:microsoft.com/office/officeart/2005/8/layout/pyramid2"/>
    <dgm:cxn modelId="{A5F8D982-599B-484F-A2D9-74F0F0F5A8CE}" type="presParOf" srcId="{A9C3A662-2ED1-4528-8859-A26E8B43E449}" destId="{9D085215-59A1-4AAC-9548-0E0B450F5F44}" srcOrd="10" destOrd="0" presId="urn:microsoft.com/office/officeart/2005/8/layout/pyramid2"/>
    <dgm:cxn modelId="{37274A48-0133-4DF1-BED4-9C1227252577}" type="presParOf" srcId="{A9C3A662-2ED1-4528-8859-A26E8B43E449}" destId="{F5B98BEB-E807-4232-AF8E-9EB6394A24A9}" srcOrd="11" destOrd="0" presId="urn:microsoft.com/office/officeart/2005/8/layout/pyramid2"/>
    <dgm:cxn modelId="{ED1F8132-1583-443D-B1C8-EB90CFE3AE40}" type="presParOf" srcId="{A9C3A662-2ED1-4528-8859-A26E8B43E449}" destId="{DE0A2FAB-508C-4134-8685-21AD716AC966}" srcOrd="12" destOrd="0" presId="urn:microsoft.com/office/officeart/2005/8/layout/pyramid2"/>
    <dgm:cxn modelId="{786820EE-817A-4D47-8A23-E7E4309C4B9E}" type="presParOf" srcId="{A9C3A662-2ED1-4528-8859-A26E8B43E449}" destId="{FF8A9BA4-DCEC-41F2-82B5-054F1C3BF916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06245E-0B9A-4614-A9E4-35F23760FAA4}">
      <dsp:nvSpPr>
        <dsp:cNvPr id="0" name=""/>
        <dsp:cNvSpPr/>
      </dsp:nvSpPr>
      <dsp:spPr>
        <a:xfrm>
          <a:off x="1186232" y="0"/>
          <a:ext cx="5093160" cy="509316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E83ACC8-9D96-4673-8F31-45CDC56A6313}">
      <dsp:nvSpPr>
        <dsp:cNvPr id="0" name=""/>
        <dsp:cNvSpPr/>
      </dsp:nvSpPr>
      <dsp:spPr>
        <a:xfrm>
          <a:off x="3732812" y="509813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Increases Clicks to Website: It sends people to important sections of your website</a:t>
          </a:r>
          <a:endParaRPr lang="en-IN" sz="1300" b="1" kern="1200" dirty="0"/>
        </a:p>
      </dsp:txBody>
      <dsp:txXfrm>
        <a:off x="3732812" y="509813"/>
        <a:ext cx="3310554" cy="517274"/>
      </dsp:txXfrm>
    </dsp:sp>
    <dsp:sp modelId="{7E34A9C6-783F-40F6-BFA6-D3A00EB38D91}">
      <dsp:nvSpPr>
        <dsp:cNvPr id="0" name=""/>
        <dsp:cNvSpPr/>
      </dsp:nvSpPr>
      <dsp:spPr>
        <a:xfrm>
          <a:off x="3732812" y="1091746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Leads to higher no. Of Website Conversions</a:t>
          </a:r>
          <a:endParaRPr lang="en-IN" sz="1300" b="1" kern="1200" dirty="0"/>
        </a:p>
      </dsp:txBody>
      <dsp:txXfrm>
        <a:off x="3732812" y="1091746"/>
        <a:ext cx="3310554" cy="517274"/>
      </dsp:txXfrm>
    </dsp:sp>
    <dsp:sp modelId="{CAB813F8-DA4E-4234-AEAA-3F0B627D31C6}">
      <dsp:nvSpPr>
        <dsp:cNvPr id="0" name=""/>
        <dsp:cNvSpPr/>
      </dsp:nvSpPr>
      <dsp:spPr>
        <a:xfrm>
          <a:off x="3732812" y="1673680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Get more activity on your mobile app</a:t>
          </a:r>
          <a:endParaRPr lang="en-IN" sz="1300" b="1" kern="1200" dirty="0"/>
        </a:p>
      </dsp:txBody>
      <dsp:txXfrm>
        <a:off x="3732812" y="1673680"/>
        <a:ext cx="3310554" cy="517274"/>
      </dsp:txXfrm>
    </dsp:sp>
    <dsp:sp modelId="{D67C17D1-51CE-4B5D-B419-7028C96EDC35}">
      <dsp:nvSpPr>
        <dsp:cNvPr id="0" name=""/>
        <dsp:cNvSpPr/>
      </dsp:nvSpPr>
      <dsp:spPr>
        <a:xfrm>
          <a:off x="3732812" y="2255613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Get more Video Views</a:t>
          </a:r>
          <a:endParaRPr lang="en-IN" sz="1300" b="1" kern="1200" dirty="0"/>
        </a:p>
      </dsp:txBody>
      <dsp:txXfrm>
        <a:off x="3732812" y="2255613"/>
        <a:ext cx="3310554" cy="517274"/>
      </dsp:txXfrm>
    </dsp:sp>
    <dsp:sp modelId="{9E811092-5E19-4965-B661-07DC6A84FF18}">
      <dsp:nvSpPr>
        <dsp:cNvPr id="0" name=""/>
        <dsp:cNvSpPr/>
      </dsp:nvSpPr>
      <dsp:spPr>
        <a:xfrm>
          <a:off x="3732812" y="2837547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Achieve predictable reach and greater control over message frequency</a:t>
          </a:r>
          <a:endParaRPr lang="en-IN" sz="1300" b="1" kern="1200" dirty="0"/>
        </a:p>
      </dsp:txBody>
      <dsp:txXfrm>
        <a:off x="3732812" y="2837547"/>
        <a:ext cx="3310554" cy="517274"/>
      </dsp:txXfrm>
    </dsp:sp>
    <dsp:sp modelId="{9D085215-59A1-4AAC-9548-0E0B450F5F44}">
      <dsp:nvSpPr>
        <dsp:cNvPr id="0" name=""/>
        <dsp:cNvSpPr/>
      </dsp:nvSpPr>
      <dsp:spPr>
        <a:xfrm>
          <a:off x="3732812" y="3419480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Page Post Engagement - Get people to engage with your ad</a:t>
          </a:r>
          <a:endParaRPr lang="en-IN" sz="1300" b="1" kern="1200" dirty="0"/>
        </a:p>
      </dsp:txBody>
      <dsp:txXfrm>
        <a:off x="3732812" y="3419480"/>
        <a:ext cx="3310554" cy="517274"/>
      </dsp:txXfrm>
    </dsp:sp>
    <dsp:sp modelId="{DE0A2FAB-508C-4134-8685-21AD716AC966}">
      <dsp:nvSpPr>
        <dsp:cNvPr id="0" name=""/>
        <dsp:cNvSpPr/>
      </dsp:nvSpPr>
      <dsp:spPr>
        <a:xfrm>
          <a:off x="3732812" y="4001414"/>
          <a:ext cx="3310554" cy="5172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300" b="1" kern="1200" dirty="0" smtClean="0"/>
            <a:t>Drive mass awareness to a broad audience with guaranteed impressions</a:t>
          </a:r>
          <a:endParaRPr lang="en-IN" sz="1300" b="1" kern="1200" dirty="0"/>
        </a:p>
      </dsp:txBody>
      <dsp:txXfrm>
        <a:off x="3732812" y="4001414"/>
        <a:ext cx="3310554" cy="517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817A1-0242-499D-A61F-E5C789CAC5C0}" type="datetimeFigureOut">
              <a:rPr lang="en-IN" smtClean="0"/>
              <a:t>05-07-2016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47D77-7926-49C6-B2D3-B486198BC4EA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stagram carousel a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620689"/>
            <a:ext cx="4572000" cy="54966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27586" y="836714"/>
            <a:ext cx="3008313" cy="6720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Carousel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Calibri"/>
                <a:cs typeface="Times New Roman"/>
              </a:rPr>
              <a:t> Ads</a:t>
            </a:r>
            <a:endParaRPr kumimoji="0" lang="en-I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627586" y="1700809"/>
            <a:ext cx="3008313" cy="4416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marL="82550" lvl="1" algn="just"/>
            <a:r>
              <a:rPr lang="en-US" b="1" dirty="0" smtClean="0"/>
              <a:t>These Ads enhance your Instagram storytelling </a:t>
            </a:r>
            <a:r>
              <a:rPr lang="en-US" b="1" dirty="0" smtClean="0"/>
              <a:t>  because </a:t>
            </a:r>
            <a:r>
              <a:rPr lang="en-US" b="1" dirty="0" smtClean="0"/>
              <a:t>they can include up to four photos. </a:t>
            </a:r>
            <a:endParaRPr lang="en-US" b="1" dirty="0" smtClean="0"/>
          </a:p>
          <a:p>
            <a:pPr marL="82550" lvl="1" algn="just"/>
            <a:endParaRPr lang="en-US" b="1" dirty="0" smtClean="0"/>
          </a:p>
          <a:p>
            <a:pPr marL="82550" lvl="1" algn="just"/>
            <a:r>
              <a:rPr lang="en-US" b="1" dirty="0" smtClean="0"/>
              <a:t>Retailers, car companies and non-profits have been at the forefront of this new ad product. </a:t>
            </a:r>
            <a:endParaRPr lang="en-IN" b="1" dirty="0"/>
          </a:p>
        </p:txBody>
      </p:sp>
      <p:pic>
        <p:nvPicPr>
          <p:cNvPr id="9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932723"/>
            <a:ext cx="8229600" cy="7729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 and Interactive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Navigation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1888233"/>
            <a:ext cx="8229600" cy="4781128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marL="534988" lvl="1" indent="-2619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 smtClean="0"/>
              <a:t>This </a:t>
            </a:r>
            <a:r>
              <a:rPr lang="en-US" sz="2200" dirty="0" smtClean="0"/>
              <a:t>ad incorporates a tool that allows viewers to build their own personal product without leaving Instagram!</a:t>
            </a:r>
            <a:endParaRPr lang="en-IN" sz="2200" dirty="0" smtClean="0"/>
          </a:p>
          <a:p>
            <a:pPr marL="534988" lvl="1" indent="-2619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 err="1" smtClean="0"/>
              <a:t>Mercedez</a:t>
            </a:r>
            <a:r>
              <a:rPr lang="en-US" sz="2200" dirty="0" smtClean="0"/>
              <a:t>-Benz took the interactive navigation for a spin with their “Build Your Own Mercedes-Benz GLA” </a:t>
            </a:r>
            <a:r>
              <a:rPr lang="en-US" sz="2200" dirty="0" err="1" smtClean="0"/>
              <a:t>ad.</a:t>
            </a:r>
            <a:endParaRPr lang="en-US" sz="2200" dirty="0" smtClean="0"/>
          </a:p>
          <a:p>
            <a:pPr marL="534988" lvl="1" indent="-2619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 smtClean="0"/>
              <a:t>It starts with a welcome page for the users with the ability to “build their own Mercedes-Benz GLA”. 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3873"/>
            <a:ext cx="8229600" cy="58092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Instagram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Marquee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9369"/>
            <a:ext cx="8229600" cy="4525963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600" dirty="0" smtClean="0"/>
              <a:t>It </a:t>
            </a:r>
            <a:r>
              <a:rPr lang="en-IN" sz="2600" dirty="0" smtClean="0"/>
              <a:t>allows advertisers to drive mass awareness and reach within a short period of time. 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600" dirty="0" smtClean="0"/>
              <a:t>This is perfect for showcasing a new product or for any business that wants to address an ongoing topic.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600" dirty="0" smtClean="0"/>
              <a:t>Fox was the first brand to utilize </a:t>
            </a:r>
            <a:r>
              <a:rPr lang="en-IN" sz="2600" dirty="0" err="1" smtClean="0"/>
              <a:t>Instagram’s</a:t>
            </a:r>
            <a:r>
              <a:rPr lang="en-IN" sz="2600" dirty="0" smtClean="0"/>
              <a:t> new Marquee tool. Their campaign focused on promoting 5 of their upcoming fall shows</a:t>
            </a:r>
            <a:r>
              <a:rPr lang="en-IN" sz="2600" dirty="0" smtClean="0"/>
              <a:t>.</a:t>
            </a:r>
            <a:endParaRPr lang="en-IN" sz="3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468894"/>
            <a:ext cx="7704856" cy="249627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2400" dirty="0" smtClean="0"/>
              <a:t>	Businesses </a:t>
            </a:r>
            <a:r>
              <a:rPr lang="en-US" sz="2400" dirty="0" smtClean="0"/>
              <a:t>do best on Instagram when they share well-crafted content that's on-brand and driven by a clear objective.</a:t>
            </a:r>
            <a:endParaRPr lang="en-IN" sz="22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67544" y="1028733"/>
            <a:ext cx="8229600" cy="86409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en-I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Takeaway</a:t>
            </a:r>
            <a:endParaRPr kumimoji="0" lang="en-IN" sz="3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700811"/>
            <a:ext cx="5832648" cy="3072340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9088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700808"/>
            <a:ext cx="7414592" cy="18002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#2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Instagram Ads – An Introduction  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4637"/>
            <a:ext cx="1656184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37863"/>
            <a:ext cx="8229600" cy="758957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68893"/>
            <a:ext cx="8229600" cy="201622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 smtClean="0">
                <a:solidFill>
                  <a:schemeClr val="tx1"/>
                </a:solidFill>
              </a:rPr>
              <a:t>Find out the Concept and Objectives of Instagram.</a:t>
            </a:r>
          </a:p>
          <a:p>
            <a:pPr marL="3429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 smtClean="0">
                <a:solidFill>
                  <a:schemeClr val="tx1"/>
                </a:solidFill>
              </a:rPr>
              <a:t>Discover </a:t>
            </a:r>
            <a:r>
              <a:rPr lang="en-IN" sz="2200" dirty="0" smtClean="0">
                <a:solidFill>
                  <a:schemeClr val="tx1"/>
                </a:solidFill>
              </a:rPr>
              <a:t>Objectives, </a:t>
            </a:r>
            <a:r>
              <a:rPr lang="en-IN" sz="2200" dirty="0" smtClean="0">
                <a:solidFill>
                  <a:schemeClr val="tx1"/>
                </a:solidFill>
              </a:rPr>
              <a:t>Types </a:t>
            </a:r>
            <a:r>
              <a:rPr lang="en-IN" sz="2200" dirty="0" smtClean="0">
                <a:solidFill>
                  <a:schemeClr val="tx1"/>
                </a:solidFill>
              </a:rPr>
              <a:t>and </a:t>
            </a:r>
            <a:r>
              <a:rPr lang="en-IN" sz="2200" dirty="0" smtClean="0">
                <a:solidFill>
                  <a:schemeClr val="tx1"/>
                </a:solidFill>
              </a:rPr>
              <a:t>Formats </a:t>
            </a:r>
            <a:r>
              <a:rPr lang="en-IN" sz="2200" dirty="0" smtClean="0">
                <a:solidFill>
                  <a:schemeClr val="tx1"/>
                </a:solidFill>
              </a:rPr>
              <a:t>of </a:t>
            </a:r>
            <a:r>
              <a:rPr lang="en-IN" sz="2200" dirty="0" err="1" smtClean="0">
                <a:solidFill>
                  <a:schemeClr val="tx1"/>
                </a:solidFill>
              </a:rPr>
              <a:t>Insta</a:t>
            </a:r>
            <a:r>
              <a:rPr lang="en-IN" sz="2200" dirty="0" smtClean="0">
                <a:solidFill>
                  <a:schemeClr val="tx1"/>
                </a:solidFill>
              </a:rPr>
              <a:t> </a:t>
            </a:r>
            <a:r>
              <a:rPr lang="en-IN" sz="2200" dirty="0" smtClean="0">
                <a:solidFill>
                  <a:schemeClr val="tx1"/>
                </a:solidFill>
              </a:rPr>
              <a:t>Ads</a:t>
            </a: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3385"/>
            <a:ext cx="8229600" cy="392589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Instagram is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one of the most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popular application for sharing photos and videos with friends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Instagram was created in San Francisco, California, in the United States, in October 2010, by Kevin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Systrom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and Mike Krieger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It was acquired by Facebook in 2012.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After Facebook, Instagram is the leading social network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in US.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Today, Instagram is the KING of Engagement!</a:t>
            </a:r>
            <a:endParaRPr lang="en-I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5"/>
          <p:cNvSpPr txBox="1">
            <a:spLocks noGrp="1"/>
          </p:cNvSpPr>
          <p:nvPr>
            <p:ph type="title"/>
          </p:nvPr>
        </p:nvSpPr>
        <p:spPr>
          <a:xfrm>
            <a:off x="457200" y="994374"/>
            <a:ext cx="82296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What is Instagram?</a:t>
            </a:r>
            <a:endParaRPr lang="es-VE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1851"/>
            <a:ext cx="82296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Instagram is about </a:t>
            </a:r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telling </a:t>
            </a:r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story through captivating images, videos and captions</a:t>
            </a:r>
            <a:r>
              <a:rPr lang="en-IN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IN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5856" y="4293096"/>
            <a:ext cx="2520280" cy="2208245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77800" indent="-177800" algn="ctr">
              <a:buNone/>
            </a:pPr>
            <a:endParaRPr lang="en-US" sz="2000" dirty="0" smtClean="0"/>
          </a:p>
          <a:p>
            <a:pPr marL="82550" lvl="0" indent="-82550" algn="ctr">
              <a:buNone/>
            </a:pPr>
            <a:r>
              <a:rPr lang="en-US" sz="2000" b="1" dirty="0" smtClean="0"/>
              <a:t>Use well-crafted </a:t>
            </a:r>
            <a:r>
              <a:rPr lang="en-US" sz="2000" b="1" dirty="0" smtClean="0"/>
              <a:t>Ads </a:t>
            </a:r>
            <a:r>
              <a:rPr lang="en-US" sz="2000" b="1" dirty="0" smtClean="0"/>
              <a:t>to enhance the equity of your business</a:t>
            </a:r>
            <a:endParaRPr lang="en-IN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9944" y="2372883"/>
            <a:ext cx="2079848" cy="19202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177800" marR="0" lvl="0" indent="-1778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concepts that align to your campaign goal.</a:t>
            </a:r>
            <a:endParaRPr kumimoji="0" lang="en-I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72200" y="2372884"/>
            <a:ext cx="2016224" cy="19202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82550" marR="0" lvl="0" indent="-825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Celebrate your brand, look and feel</a:t>
            </a:r>
            <a:endParaRPr kumimoji="0" lang="en-I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2723"/>
            <a:ext cx="8229600" cy="5760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Instagram Ad Solutions?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2"/>
          <a:ext cx="8229600" cy="5093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1560" y="2372883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of 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Instagram Ads</a:t>
            </a:r>
            <a:endParaRPr lang="en-IN" sz="60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5" y="932723"/>
            <a:ext cx="3008313" cy="6720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Image </a:t>
            </a:r>
            <a:r>
              <a:rPr lang="en-US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ads</a:t>
            </a:r>
            <a:endParaRPr lang="en-IN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827585" y="1892829"/>
            <a:ext cx="3008313" cy="4608512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marL="273050" lvl="1" algn="just"/>
            <a:r>
              <a:rPr lang="en-US" sz="2000" b="1" dirty="0" smtClean="0"/>
              <a:t>Are </a:t>
            </a:r>
            <a:r>
              <a:rPr lang="en-US" sz="2000" b="1" dirty="0" smtClean="0"/>
              <a:t>sponsored posts featuring a product or </a:t>
            </a:r>
            <a:r>
              <a:rPr lang="en-US" sz="2000" b="1" dirty="0" smtClean="0"/>
              <a:t>service</a:t>
            </a:r>
          </a:p>
          <a:p>
            <a:pPr marL="273050" lvl="1" algn="just"/>
            <a:r>
              <a:rPr lang="en-US" sz="2000" b="1" dirty="0" smtClean="0"/>
              <a:t> </a:t>
            </a:r>
            <a:endParaRPr lang="en-US" sz="2000" b="1" dirty="0" smtClean="0"/>
          </a:p>
          <a:p>
            <a:pPr marL="273050" lvl="1" algn="just"/>
            <a:r>
              <a:rPr lang="en-US" sz="2000" b="1" dirty="0" smtClean="0"/>
              <a:t>Include calls to action that leads to the appropriate page on the business’ website. </a:t>
            </a:r>
            <a:endParaRPr lang="en-US" sz="2000" b="1" dirty="0" smtClean="0"/>
          </a:p>
          <a:p>
            <a:pPr marL="273050" lvl="1" algn="just"/>
            <a:endParaRPr lang="en-US" sz="2000" b="1" dirty="0" smtClean="0"/>
          </a:p>
          <a:p>
            <a:pPr marL="273050" lvl="1" algn="just"/>
            <a:r>
              <a:rPr lang="en-IN" sz="2000" b="1" dirty="0" smtClean="0"/>
              <a:t>Open to all advertisers</a:t>
            </a:r>
            <a:r>
              <a:rPr lang="en-IN" sz="2000" b="1" dirty="0" smtClean="0"/>
              <a:t>.</a:t>
            </a:r>
            <a:endParaRPr lang="en-IN" sz="2000" b="1" dirty="0"/>
          </a:p>
        </p:txBody>
      </p:sp>
      <p:pic>
        <p:nvPicPr>
          <p:cNvPr id="5" name="Content Placeholder 4" descr="levis instagram ad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028733"/>
            <a:ext cx="3060700" cy="54726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3" y="932723"/>
            <a:ext cx="3008313" cy="67207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Video Ads</a:t>
            </a:r>
            <a:endParaRPr lang="en-IN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899593" y="1892829"/>
            <a:ext cx="3008313" cy="4608512"/>
          </a:xfr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marL="177800" lvl="1" algn="just">
              <a:lnSpc>
                <a:spcPct val="150000"/>
              </a:lnSpc>
            </a:pPr>
            <a:r>
              <a:rPr lang="en-US" sz="2000" b="1" dirty="0" smtClean="0"/>
              <a:t>Can </a:t>
            </a:r>
            <a:r>
              <a:rPr lang="en-US" sz="2000" b="1" dirty="0" smtClean="0"/>
              <a:t>be up to </a:t>
            </a:r>
            <a:r>
              <a:rPr lang="en-US" sz="2000" b="1" dirty="0" smtClean="0"/>
              <a:t>60 </a:t>
            </a:r>
            <a:r>
              <a:rPr lang="en-US" sz="2000" b="1" dirty="0" smtClean="0"/>
              <a:t>seconds long, and you can shoot in portrait or landscape format</a:t>
            </a:r>
            <a:r>
              <a:rPr lang="en-US" sz="2000" b="1" dirty="0" smtClean="0"/>
              <a:t>.</a:t>
            </a:r>
          </a:p>
          <a:p>
            <a:pPr marL="177800" lvl="1" algn="just">
              <a:lnSpc>
                <a:spcPct val="150000"/>
              </a:lnSpc>
            </a:pPr>
            <a:r>
              <a:rPr lang="en-IN" sz="2000" b="1" dirty="0" smtClean="0"/>
              <a:t>Allows </a:t>
            </a:r>
            <a:r>
              <a:rPr lang="en-IN" sz="2000" b="1" dirty="0" smtClean="0"/>
              <a:t>advertisers to move audiences through visual inspiration.</a:t>
            </a:r>
            <a:endParaRPr lang="en-IN" sz="2000" b="1" dirty="0"/>
          </a:p>
        </p:txBody>
      </p:sp>
      <p:pic>
        <p:nvPicPr>
          <p:cNvPr id="7" name="Picture 6" descr="jaspersmarket instagram video a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32724"/>
            <a:ext cx="3096344" cy="556861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4637"/>
            <a:ext cx="1584176" cy="55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402</Words>
  <Application>Microsoft Office PowerPoint</Application>
  <PresentationFormat>On-screen Show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 Video #2  Instagram Ads – An Introduction  </vt:lpstr>
      <vt:lpstr>Introduction</vt:lpstr>
      <vt:lpstr>What is Instagram?</vt:lpstr>
      <vt:lpstr>Instagram is about telling your story through captivating images, videos and captions.</vt:lpstr>
      <vt:lpstr>Why Instagram Ad Solutions?</vt:lpstr>
      <vt:lpstr>Types of Instagram Ads</vt:lpstr>
      <vt:lpstr>Image ads</vt:lpstr>
      <vt:lpstr>Video Ads</vt:lpstr>
      <vt:lpstr>Slide 10</vt:lpstr>
      <vt:lpstr>Picture and Interactive Navigation</vt:lpstr>
      <vt:lpstr>Instagram Marquee</vt:lpstr>
      <vt:lpstr>Slide 13</vt:lpstr>
      <vt:lpstr>Slide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</cp:revision>
  <dcterms:created xsi:type="dcterms:W3CDTF">2016-07-04T19:03:06Z</dcterms:created>
  <dcterms:modified xsi:type="dcterms:W3CDTF">2016-07-04T19:07:15Z</dcterms:modified>
</cp:coreProperties>
</file>